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316" r:id="rId2"/>
    <p:sldId id="257" r:id="rId3"/>
    <p:sldId id="279" r:id="rId4"/>
    <p:sldId id="273" r:id="rId5"/>
    <p:sldId id="272" r:id="rId6"/>
    <p:sldId id="280" r:id="rId7"/>
    <p:sldId id="274" r:id="rId8"/>
    <p:sldId id="276" r:id="rId9"/>
    <p:sldId id="290" r:id="rId10"/>
    <p:sldId id="263" r:id="rId11"/>
    <p:sldId id="267" r:id="rId12"/>
    <p:sldId id="268" r:id="rId13"/>
    <p:sldId id="291" r:id="rId14"/>
    <p:sldId id="305" r:id="rId15"/>
    <p:sldId id="297" r:id="rId16"/>
    <p:sldId id="298" r:id="rId17"/>
    <p:sldId id="299" r:id="rId18"/>
    <p:sldId id="307" r:id="rId19"/>
    <p:sldId id="308" r:id="rId20"/>
    <p:sldId id="309" r:id="rId21"/>
    <p:sldId id="311" r:id="rId22"/>
    <p:sldId id="312" r:id="rId23"/>
    <p:sldId id="313" r:id="rId24"/>
    <p:sldId id="314" r:id="rId25"/>
    <p:sldId id="300" r:id="rId26"/>
    <p:sldId id="301" r:id="rId27"/>
    <p:sldId id="302" r:id="rId28"/>
    <p:sldId id="303" r:id="rId29"/>
    <p:sldId id="304" r:id="rId30"/>
    <p:sldId id="265" r:id="rId31"/>
    <p:sldId id="292" r:id="rId32"/>
    <p:sldId id="293" r:id="rId33"/>
    <p:sldId id="294" r:id="rId34"/>
    <p:sldId id="295" r:id="rId35"/>
    <p:sldId id="296" r:id="rId36"/>
    <p:sldId id="264" r:id="rId37"/>
    <p:sldId id="277" r:id="rId38"/>
    <p:sldId id="269" r:id="rId39"/>
    <p:sldId id="271" r:id="rId40"/>
    <p:sldId id="270" r:id="rId41"/>
    <p:sldId id="315" r:id="rId42"/>
    <p:sldId id="319" r:id="rId43"/>
    <p:sldId id="318" r:id="rId44"/>
    <p:sldId id="278" r:id="rId45"/>
    <p:sldId id="31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Subsystem</a:t>
            </a:r>
            <a:r>
              <a:rPr lang="en-US" baseline="0" dirty="0" smtClean="0"/>
              <a:t> Completion Status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Overall</c:v>
                </c:pt>
                <c:pt idx="1">
                  <c:v>MCU Design</c:v>
                </c:pt>
                <c:pt idx="2">
                  <c:v>ROS Implementation</c:v>
                </c:pt>
                <c:pt idx="3">
                  <c:v>Motor Controller</c:v>
                </c:pt>
                <c:pt idx="4">
                  <c:v>Power</c:v>
                </c:pt>
                <c:pt idx="5">
                  <c:v>Integration</c:v>
                </c:pt>
                <c:pt idx="6">
                  <c:v>Research</c:v>
                </c:pt>
                <c:pt idx="7">
                  <c:v>Prototype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Overall</c:v>
                </c:pt>
                <c:pt idx="1">
                  <c:v>MCU Design</c:v>
                </c:pt>
                <c:pt idx="2">
                  <c:v>ROS Implementation</c:v>
                </c:pt>
                <c:pt idx="3">
                  <c:v>Motor Controller</c:v>
                </c:pt>
                <c:pt idx="4">
                  <c:v>Power</c:v>
                </c:pt>
                <c:pt idx="5">
                  <c:v>Integration</c:v>
                </c:pt>
                <c:pt idx="6">
                  <c:v>Research</c:v>
                </c:pt>
                <c:pt idx="7">
                  <c:v>Prototype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45</c:v>
                </c:pt>
                <c:pt idx="1">
                  <c:v>60</c:v>
                </c:pt>
                <c:pt idx="2">
                  <c:v>40</c:v>
                </c:pt>
                <c:pt idx="3">
                  <c:v>50</c:v>
                </c:pt>
                <c:pt idx="4">
                  <c:v>75</c:v>
                </c:pt>
                <c:pt idx="5">
                  <c:v>30</c:v>
                </c:pt>
                <c:pt idx="6">
                  <c:v>80</c:v>
                </c:pt>
                <c:pt idx="7">
                  <c:v>30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Overall</c:v>
                </c:pt>
                <c:pt idx="1">
                  <c:v>MCU Design</c:v>
                </c:pt>
                <c:pt idx="2">
                  <c:v>ROS Implementation</c:v>
                </c:pt>
                <c:pt idx="3">
                  <c:v>Motor Controller</c:v>
                </c:pt>
                <c:pt idx="4">
                  <c:v>Power</c:v>
                </c:pt>
                <c:pt idx="5">
                  <c:v>Integration</c:v>
                </c:pt>
                <c:pt idx="6">
                  <c:v>Research</c:v>
                </c:pt>
                <c:pt idx="7">
                  <c:v>Prototype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6247040"/>
        <c:axId val="36248576"/>
      </c:barChart>
      <c:catAx>
        <c:axId val="36247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48576"/>
        <c:crosses val="autoZero"/>
        <c:auto val="1"/>
        <c:lblAlgn val="ctr"/>
        <c:lblOffset val="100"/>
        <c:noMultiLvlLbl val="0"/>
      </c:catAx>
      <c:valAx>
        <c:axId val="36248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4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15E26-1C30-AF42-A38A-72EABAFB2DD8}" type="datetimeFigureOut">
              <a:rPr lang="en-US" smtClean="0"/>
              <a:t>2/13/2015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88B30-69F2-FD42-85D2-FDED7D48F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72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88B30-69F2-FD42-85D2-FDED7D48F5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28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630B0-6CDD-472F-84A9-BFDD52B0FF01}" type="datetime1">
              <a:rPr lang="en-US" smtClean="0"/>
              <a:t>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DFE029DD-8B9F-43EE-ADB6-8E1311F94206}" type="datetime1">
              <a:rPr lang="en-US" smtClean="0"/>
              <a:t>2/13/2015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DCE2D-E3B8-4317-86BA-47D92D6BDC11}" type="datetime1">
              <a:rPr lang="en-US" smtClean="0"/>
              <a:t>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671B859D-164E-4FD2-9156-17ED63206E12}" type="datetime1">
              <a:rPr lang="en-US" smtClean="0"/>
              <a:t>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F2F40AB4-C5CF-4B1C-BB1D-6035160829AA}" type="datetime1">
              <a:rPr lang="en-US" smtClean="0"/>
              <a:t>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3E41-BA2B-4A47-BF23-33A8EF93C679}" type="datetime1">
              <a:rPr lang="en-US" smtClean="0"/>
              <a:t>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B5E3C-737C-4209-9573-E7C7094DD165}" type="datetime1">
              <a:rPr lang="en-US" smtClean="0"/>
              <a:t>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53AA-77A5-4A42-946E-2DB1EECA7DBA}" type="datetime1">
              <a:rPr lang="en-US" smtClean="0"/>
              <a:t>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FA9B-34D1-4A15-AE7C-E11CB985B7AC}" type="datetime1">
              <a:rPr lang="en-US" smtClean="0"/>
              <a:t>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6E90-BEA3-4054-A100-86E2F8DD15E5}" type="datetime1">
              <a:rPr lang="en-US" smtClean="0"/>
              <a:t>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8164275D-F712-4412-B236-CA3170308EE2}" type="datetime1">
              <a:rPr lang="en-US" smtClean="0"/>
              <a:t>2/13/2015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E56CB20E-1DDE-41F8-968F-1C75E7821026}" type="datetime1">
              <a:rPr lang="en-US" smtClean="0"/>
              <a:t>2/13/2015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9C1B-CF15-42B0-8ADC-0497670FCF0C}" type="datetime1">
              <a:rPr lang="en-US" smtClean="0"/>
              <a:t>2/13/2015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04532-767C-4AC0-A8D9-EBFB683650C4}" type="datetime1">
              <a:rPr lang="en-US" smtClean="0"/>
              <a:t>2/13/2015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9ADF2C1-6F13-472B-8271-1443C1B5F3DA}" type="datetime1">
              <a:rPr lang="en-US" smtClean="0"/>
              <a:t>2/13/2015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9319EE6-8934-454E-8DE9-1E6F86363489}" type="datetime1">
              <a:rPr lang="en-US" smtClean="0"/>
              <a:t>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66477"/>
            <a:ext cx="9144000" cy="299152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70000"/>
              </a:lnSpc>
            </a:pPr>
            <a:r>
              <a:rPr lang="en-US" b="1" dirty="0" smtClean="0"/>
              <a:t>Josh </a:t>
            </a:r>
            <a:r>
              <a:rPr lang="en-US" b="1" dirty="0" err="1" smtClean="0"/>
              <a:t>Genao</a:t>
            </a:r>
            <a:r>
              <a:rPr lang="en-US" b="1" dirty="0"/>
              <a:t> </a:t>
            </a:r>
            <a:r>
              <a:rPr lang="en-US" dirty="0" smtClean="0"/>
              <a:t>EE/</a:t>
            </a:r>
            <a:r>
              <a:rPr lang="en-US" dirty="0" err="1" smtClean="0"/>
              <a:t>CpE</a:t>
            </a:r>
            <a:endParaRPr lang="en-US" dirty="0"/>
          </a:p>
          <a:p>
            <a:pPr>
              <a:lnSpc>
                <a:spcPct val="70000"/>
              </a:lnSpc>
            </a:pPr>
            <a:r>
              <a:rPr lang="en-US" b="1" dirty="0" smtClean="0"/>
              <a:t>Ronald </a:t>
            </a:r>
            <a:r>
              <a:rPr lang="en-US" b="1" dirty="0" err="1" smtClean="0"/>
              <a:t>Hanifen</a:t>
            </a:r>
            <a:r>
              <a:rPr lang="en-US" b="1" dirty="0" smtClean="0"/>
              <a:t> </a:t>
            </a:r>
            <a:r>
              <a:rPr lang="en-US" dirty="0" err="1" smtClean="0"/>
              <a:t>CpE</a:t>
            </a:r>
            <a:endParaRPr lang="en-US" b="1" dirty="0" smtClean="0"/>
          </a:p>
          <a:p>
            <a:pPr>
              <a:lnSpc>
                <a:spcPct val="70000"/>
              </a:lnSpc>
            </a:pPr>
            <a:r>
              <a:rPr lang="en-US" b="1" dirty="0" err="1" smtClean="0"/>
              <a:t>Hernan</a:t>
            </a:r>
            <a:r>
              <a:rPr lang="en-US" b="1" dirty="0" smtClean="0"/>
              <a:t> </a:t>
            </a:r>
            <a:r>
              <a:rPr lang="en-US" b="1" dirty="0" err="1" smtClean="0"/>
              <a:t>Carvajal</a:t>
            </a:r>
            <a:r>
              <a:rPr lang="en-US" b="1" dirty="0" smtClean="0"/>
              <a:t> </a:t>
            </a:r>
            <a:r>
              <a:rPr lang="en-US" dirty="0" smtClean="0"/>
              <a:t>EE</a:t>
            </a:r>
            <a:endParaRPr lang="en-US" b="1" dirty="0" smtClean="0"/>
          </a:p>
          <a:p>
            <a:pPr>
              <a:lnSpc>
                <a:spcPct val="70000"/>
              </a:lnSpc>
            </a:pPr>
            <a:r>
              <a:rPr lang="en-US" b="1" dirty="0" smtClean="0"/>
              <a:t>Javier </a:t>
            </a:r>
            <a:r>
              <a:rPr lang="en-US" b="1" dirty="0" err="1" smtClean="0"/>
              <a:t>Palomo</a:t>
            </a:r>
            <a:r>
              <a:rPr lang="en-US" b="1" dirty="0" smtClean="0"/>
              <a:t> </a:t>
            </a:r>
            <a:r>
              <a:rPr lang="en-US" dirty="0" smtClean="0"/>
              <a:t>EE</a:t>
            </a:r>
            <a:endParaRPr lang="en-US" b="1" dirty="0" smtClean="0"/>
          </a:p>
          <a:p>
            <a:pPr>
              <a:lnSpc>
                <a:spcPct val="70000"/>
              </a:lnSpc>
            </a:pPr>
            <a:r>
              <a:rPr lang="en-US" dirty="0" smtClean="0"/>
              <a:t>Group 11</a:t>
            </a:r>
          </a:p>
          <a:p>
            <a:endParaRPr lang="en-US" dirty="0"/>
          </a:p>
          <a:p>
            <a:r>
              <a:rPr lang="en-US" sz="1200" dirty="0" smtClean="0"/>
              <a:t>*UGV = Unmanned Ground Vehicle				</a:t>
            </a:r>
            <a:r>
              <a:rPr lang="en-US" sz="1700" dirty="0" smtClean="0"/>
              <a:t>Sponsored By </a:t>
            </a:r>
            <a:r>
              <a:rPr lang="en-US" sz="1700" i="1" dirty="0" smtClean="0"/>
              <a:t>EZ</a:t>
            </a:r>
            <a:r>
              <a:rPr lang="en-US" sz="1700" i="1" dirty="0"/>
              <a:t> </a:t>
            </a:r>
            <a:r>
              <a:rPr lang="en-US" sz="1700" i="1" dirty="0" smtClean="0"/>
              <a:t>Claims, Inc.</a:t>
            </a:r>
            <a:endParaRPr lang="en-US" sz="1700" i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408779"/>
            <a:ext cx="9144001" cy="1094944"/>
          </a:xfrm>
        </p:spPr>
        <p:txBody>
          <a:bodyPr>
            <a:normAutofit/>
          </a:bodyPr>
          <a:lstStyle/>
          <a:p>
            <a:r>
              <a:rPr lang="en-US" dirty="0" smtClean="0"/>
              <a:t>UGV* Mine Detector</a:t>
            </a:r>
            <a:endParaRPr lang="en-US" dirty="0"/>
          </a:p>
        </p:txBody>
      </p:sp>
      <p:pic>
        <p:nvPicPr>
          <p:cNvPr id="6" name="Picture 5" descr="Screen Shot 2015-02-12 at 11.40.32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925" y="1932076"/>
            <a:ext cx="6465482" cy="427758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ROS works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Comprised of multiple independent nodes communicating with each other</a:t>
            </a:r>
          </a:p>
          <a:p>
            <a:r>
              <a:rPr lang="en-US" dirty="0" smtClean="0"/>
              <a:t>Uses a publisher/subscriber messaging model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8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ROS </a:t>
            </a:r>
            <a:r>
              <a:rPr lang="en-US" dirty="0" smtClean="0"/>
              <a:t>works - Example</a:t>
            </a:r>
            <a:endParaRPr lang="en-US" dirty="0"/>
          </a:p>
        </p:txBody>
      </p:sp>
      <p:pic>
        <p:nvPicPr>
          <p:cNvPr id="15" name="Content Placeholder 14" descr="ROS Node Example (3)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553" r="-49553"/>
          <a:stretch>
            <a:fillRect/>
          </a:stretch>
        </p:blipFill>
        <p:spPr>
          <a:xfrm>
            <a:off x="0" y="2352140"/>
            <a:ext cx="9144000" cy="408377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ROS works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Comprised of multiple independent nodes communicating with each other</a:t>
            </a:r>
          </a:p>
          <a:p>
            <a:r>
              <a:rPr lang="en-US" dirty="0" smtClean="0"/>
              <a:t>Uses a publisher/subscriber messaging model</a:t>
            </a:r>
          </a:p>
          <a:p>
            <a:r>
              <a:rPr lang="en-US" dirty="0" smtClean="0"/>
              <a:t>All nodes are registered through a Master Node</a:t>
            </a:r>
          </a:p>
          <a:p>
            <a:pPr lvl="1"/>
            <a:r>
              <a:rPr lang="en-US" dirty="0" smtClean="0"/>
              <a:t>Allows all other ROS nodes to find each other</a:t>
            </a:r>
          </a:p>
          <a:p>
            <a:r>
              <a:rPr lang="en-US" dirty="0" smtClean="0"/>
              <a:t>Transporting message data uses standard TCP/IP sockets</a:t>
            </a:r>
          </a:p>
          <a:p>
            <a:pPr lvl="1"/>
            <a:r>
              <a:rPr lang="en-US" dirty="0" smtClean="0"/>
              <a:t>Also supports UDP-based message transport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7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BeagleBone</a:t>
            </a:r>
            <a:r>
              <a:rPr lang="en-US" dirty="0" smtClean="0"/>
              <a:t> Black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Used to send data to MCU</a:t>
            </a:r>
          </a:p>
          <a:p>
            <a:r>
              <a:rPr lang="en-US" sz="2400" dirty="0" smtClean="0"/>
              <a:t>Receives information from MCU to act according to surrounding conditions</a:t>
            </a:r>
          </a:p>
          <a:p>
            <a:r>
              <a:rPr lang="en-US" sz="2400" dirty="0" smtClean="0"/>
              <a:t>Peripherals:</a:t>
            </a:r>
          </a:p>
          <a:p>
            <a:pPr lvl="1"/>
            <a:r>
              <a:rPr lang="en-US" sz="2400" dirty="0" smtClean="0"/>
              <a:t>LIDAR</a:t>
            </a:r>
          </a:p>
          <a:p>
            <a:pPr lvl="1"/>
            <a:r>
              <a:rPr lang="en-US" sz="2400" dirty="0" smtClean="0"/>
              <a:t>GPS</a:t>
            </a:r>
          </a:p>
          <a:p>
            <a:pPr lvl="1"/>
            <a:r>
              <a:rPr lang="en-US" sz="2400" dirty="0" smtClean="0"/>
              <a:t>Motor Controls</a:t>
            </a:r>
          </a:p>
          <a:p>
            <a:pPr lvl="1"/>
            <a:r>
              <a:rPr lang="en-US" sz="2400" dirty="0" smtClean="0"/>
              <a:t>Metal Detector</a:t>
            </a:r>
          </a:p>
          <a:p>
            <a:pPr lvl="1"/>
            <a:endParaRPr lang="en-US" sz="2400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616" b="-1616"/>
          <a:stretch>
            <a:fillRect/>
          </a:stretch>
        </p:blipFill>
        <p:spPr>
          <a:xfrm>
            <a:off x="4808959" y="2236061"/>
            <a:ext cx="3914407" cy="404091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6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Motor Controller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12872" cy="3681412"/>
          </a:xfrm>
        </p:spPr>
        <p:txBody>
          <a:bodyPr/>
          <a:lstStyle/>
          <a:p>
            <a:r>
              <a:rPr lang="en-US" dirty="0" smtClean="0"/>
              <a:t>Atmel ATmega328</a:t>
            </a:r>
          </a:p>
          <a:p>
            <a:pPr lvl="1"/>
            <a:r>
              <a:rPr lang="en-US" dirty="0" smtClean="0"/>
              <a:t>Control H-Bridge and Servo</a:t>
            </a:r>
          </a:p>
          <a:p>
            <a:pPr lvl="1"/>
            <a:r>
              <a:rPr lang="en-US" dirty="0" smtClean="0"/>
              <a:t>Flash 32Kbytes</a:t>
            </a:r>
          </a:p>
          <a:p>
            <a:pPr lvl="1"/>
            <a:r>
              <a:rPr lang="en-US" dirty="0" smtClean="0"/>
              <a:t>Operating frequency 20 MHz</a:t>
            </a:r>
          </a:p>
          <a:p>
            <a:r>
              <a:rPr lang="en-US" dirty="0" smtClean="0"/>
              <a:t>Atmel ATmega16U2</a:t>
            </a:r>
          </a:p>
          <a:p>
            <a:pPr lvl="1"/>
            <a:r>
              <a:rPr lang="en-US" dirty="0" smtClean="0"/>
              <a:t>USB-to-serial converter</a:t>
            </a:r>
          </a:p>
          <a:p>
            <a:r>
              <a:rPr lang="en-US" dirty="0" smtClean="0"/>
              <a:t>L298 Dual Full-Bridge Driver</a:t>
            </a:r>
          </a:p>
          <a:p>
            <a:pPr lvl="1"/>
            <a:r>
              <a:rPr lang="en-US" dirty="0" smtClean="0"/>
              <a:t>Dual bidirectional DC motor controller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85" y="2337800"/>
            <a:ext cx="2209414" cy="239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5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7600" y="2329249"/>
            <a:ext cx="6912872" cy="3947726"/>
          </a:xfrm>
        </p:spPr>
        <p:txBody>
          <a:bodyPr/>
          <a:lstStyle/>
          <a:p>
            <a:r>
              <a:rPr lang="en-US" dirty="0" smtClean="0"/>
              <a:t>Original Design</a:t>
            </a:r>
          </a:p>
          <a:p>
            <a:pPr lvl="1"/>
            <a:r>
              <a:rPr lang="en-US" dirty="0" smtClean="0"/>
              <a:t>Materials: Acrylic sheets (0.22 in thick)</a:t>
            </a:r>
          </a:p>
          <a:p>
            <a:pPr lvl="2"/>
            <a:r>
              <a:rPr lang="en-US" dirty="0" smtClean="0"/>
              <a:t>Laser cut</a:t>
            </a:r>
          </a:p>
          <a:p>
            <a:pPr lvl="1"/>
            <a:r>
              <a:rPr lang="en-US" dirty="0" smtClean="0"/>
              <a:t>Drive: VEX Tank Tread Kit</a:t>
            </a:r>
          </a:p>
          <a:p>
            <a:r>
              <a:rPr lang="en-US" dirty="0" smtClean="0"/>
              <a:t>Problems</a:t>
            </a:r>
          </a:p>
          <a:p>
            <a:pPr lvl="1"/>
            <a:r>
              <a:rPr lang="en-US" dirty="0" smtClean="0"/>
              <a:t>Laser cutter not adjusted properly</a:t>
            </a:r>
          </a:p>
          <a:p>
            <a:pPr lvl="1"/>
            <a:r>
              <a:rPr lang="en-US" dirty="0" smtClean="0"/>
              <a:t>Glue didn’t work</a:t>
            </a:r>
          </a:p>
          <a:p>
            <a:pPr lvl="1"/>
            <a:r>
              <a:rPr lang="en-US" dirty="0" smtClean="0"/>
              <a:t>Vex Tank Tread Kit missing parts</a:t>
            </a:r>
          </a:p>
          <a:p>
            <a:r>
              <a:rPr lang="en-US" dirty="0" smtClean="0"/>
              <a:t>Solution</a:t>
            </a:r>
          </a:p>
          <a:p>
            <a:pPr lvl="1"/>
            <a:r>
              <a:rPr lang="en-US" dirty="0" smtClean="0"/>
              <a:t>New Design or Buy pre made platform…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9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12872" cy="3681412"/>
          </a:xfrm>
        </p:spPr>
        <p:txBody>
          <a:bodyPr/>
          <a:lstStyle/>
          <a:p>
            <a:r>
              <a:rPr lang="en-US" b="1" dirty="0" smtClean="0"/>
              <a:t>Tracked Mobile Tank Kit</a:t>
            </a:r>
            <a:endParaRPr lang="en-US" dirty="0" smtClean="0"/>
          </a:p>
          <a:p>
            <a:pPr lvl="1"/>
            <a:r>
              <a:rPr lang="en-US" dirty="0" smtClean="0"/>
              <a:t>Dimensions:</a:t>
            </a:r>
          </a:p>
          <a:p>
            <a:pPr lvl="2"/>
            <a:r>
              <a:rPr lang="en-US" dirty="0" smtClean="0"/>
              <a:t> L-320mm, W-300mm, H-110mm</a:t>
            </a:r>
          </a:p>
          <a:p>
            <a:pPr lvl="1"/>
            <a:r>
              <a:rPr lang="en-US" dirty="0" smtClean="0"/>
              <a:t>Weight: </a:t>
            </a:r>
          </a:p>
          <a:p>
            <a:pPr lvl="2"/>
            <a:r>
              <a:rPr lang="en-US" dirty="0" smtClean="0"/>
              <a:t>4.3Kg</a:t>
            </a:r>
          </a:p>
          <a:p>
            <a:pPr lvl="1"/>
            <a:r>
              <a:rPr lang="en-US" dirty="0" smtClean="0"/>
              <a:t>Maximum Load:</a:t>
            </a:r>
          </a:p>
          <a:p>
            <a:pPr lvl="2"/>
            <a:r>
              <a:rPr lang="en-US" dirty="0" smtClean="0"/>
              <a:t> 20Kg</a:t>
            </a:r>
          </a:p>
          <a:p>
            <a:pPr lvl="1"/>
            <a:r>
              <a:rPr lang="en-US" dirty="0" smtClean="0"/>
              <a:t>Materials:</a:t>
            </a:r>
          </a:p>
          <a:p>
            <a:pPr lvl="2"/>
            <a:r>
              <a:rPr lang="en-US" dirty="0" smtClean="0"/>
              <a:t>Aluminum alloy chassis</a:t>
            </a:r>
          </a:p>
          <a:p>
            <a:pPr lvl="2"/>
            <a:r>
              <a:rPr lang="en-US" dirty="0" smtClean="0"/>
              <a:t>Rubber Tracks</a:t>
            </a:r>
          </a:p>
        </p:txBody>
      </p:sp>
      <p:pic>
        <p:nvPicPr>
          <p:cNvPr id="1026" name="Picture 2" descr="Arduino Tracked Mobile Tank Robot K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013" y="3938200"/>
            <a:ext cx="2857500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5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Platform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Stable</a:t>
            </a:r>
          </a:p>
          <a:p>
            <a:r>
              <a:rPr lang="en-US" dirty="0" smtClean="0"/>
              <a:t>Light weight</a:t>
            </a:r>
          </a:p>
          <a:p>
            <a:r>
              <a:rPr lang="en-US" dirty="0" smtClean="0"/>
              <a:t>Traction</a:t>
            </a:r>
            <a:endParaRPr lang="en-US" dirty="0"/>
          </a:p>
          <a:p>
            <a:r>
              <a:rPr lang="en-US" dirty="0" smtClean="0"/>
              <a:t>Mobility</a:t>
            </a:r>
          </a:p>
          <a:p>
            <a:r>
              <a:rPr lang="en-US" dirty="0" smtClean="0"/>
              <a:t>Easy to Modify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Disadvantages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016843" y="3065929"/>
            <a:ext cx="3812060" cy="3211046"/>
          </a:xfrm>
        </p:spPr>
        <p:txBody>
          <a:bodyPr/>
          <a:lstStyle/>
          <a:p>
            <a:r>
              <a:rPr lang="en-US" dirty="0" smtClean="0"/>
              <a:t>Made of Aluminum alloy</a:t>
            </a:r>
          </a:p>
          <a:p>
            <a:pPr lvl="1"/>
            <a:r>
              <a:rPr lang="en-US" dirty="0" smtClean="0"/>
              <a:t>Possible EMF interference</a:t>
            </a:r>
          </a:p>
          <a:p>
            <a:r>
              <a:rPr lang="en-US" dirty="0" smtClean="0"/>
              <a:t>Expensive</a:t>
            </a:r>
          </a:p>
          <a:p>
            <a:r>
              <a:rPr lang="en-US" dirty="0" smtClean="0"/>
              <a:t>Tank treads not readily available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0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DC Motors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12872" cy="3681412"/>
          </a:xfrm>
        </p:spPr>
        <p:txBody>
          <a:bodyPr/>
          <a:lstStyle/>
          <a:p>
            <a:r>
              <a:rPr lang="en-US" b="1" dirty="0" err="1" smtClean="0"/>
              <a:t>Faulhaber</a:t>
            </a:r>
            <a:r>
              <a:rPr lang="en-US" b="1" dirty="0" smtClean="0"/>
              <a:t> 12V DC Motor</a:t>
            </a:r>
          </a:p>
          <a:p>
            <a:pPr lvl="1"/>
            <a:r>
              <a:rPr lang="en-US" dirty="0" smtClean="0"/>
              <a:t>Operating Voltage/Current: 12VDC/ 1.4A</a:t>
            </a:r>
          </a:p>
          <a:p>
            <a:pPr lvl="1"/>
            <a:r>
              <a:rPr lang="en-US" dirty="0" smtClean="0"/>
              <a:t>RPM: 8100</a:t>
            </a:r>
          </a:p>
          <a:p>
            <a:pPr lvl="1"/>
            <a:r>
              <a:rPr lang="en-US" dirty="0" smtClean="0"/>
              <a:t>Gearbox Ratio: 64:1</a:t>
            </a:r>
          </a:p>
          <a:p>
            <a:pPr lvl="1"/>
            <a:r>
              <a:rPr lang="en-US" dirty="0" smtClean="0"/>
              <a:t>Stall Torque: 11.3 </a:t>
            </a:r>
            <a:r>
              <a:rPr lang="en-US" dirty="0" err="1" smtClean="0"/>
              <a:t>oz</a:t>
            </a:r>
            <a:r>
              <a:rPr lang="en-US" dirty="0" smtClean="0"/>
              <a:t>-in</a:t>
            </a:r>
          </a:p>
          <a:p>
            <a:pPr lvl="1"/>
            <a:r>
              <a:rPr lang="en-US" dirty="0" smtClean="0"/>
              <a:t>Diameter: 30mm, Diameter of Shaft: 6mm</a:t>
            </a:r>
          </a:p>
          <a:p>
            <a:pPr lvl="1"/>
            <a:r>
              <a:rPr lang="en-US" dirty="0" smtClean="0"/>
              <a:t>Length: 42mm, Length of Shaft: 35mm</a:t>
            </a:r>
          </a:p>
          <a:p>
            <a:pPr lvl="1"/>
            <a:r>
              <a:rPr lang="en-US" dirty="0" smtClean="0"/>
              <a:t>Total Length: 85mm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7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106"/>
            <a:ext cx="8913813" cy="914400"/>
          </a:xfrm>
        </p:spPr>
        <p:txBody>
          <a:bodyPr/>
          <a:lstStyle/>
          <a:p>
            <a:r>
              <a:rPr lang="en-US" dirty="0" smtClean="0"/>
              <a:t>L298P/N Dual Full Bridge Driver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719603"/>
              </p:ext>
            </p:extLst>
          </p:nvPr>
        </p:nvGraphicFramePr>
        <p:xfrm>
          <a:off x="3676650" y="2333624"/>
          <a:ext cx="4837113" cy="3543301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612371"/>
                <a:gridCol w="1612371"/>
                <a:gridCol w="1612371"/>
              </a:tblGrid>
              <a:tr h="703574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Inputs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Operation</a:t>
                      </a:r>
                      <a:endParaRPr lang="en-US" dirty="0"/>
                    </a:p>
                  </a:txBody>
                  <a:tcPr/>
                </a:tc>
              </a:tr>
              <a:tr h="712051"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Venable =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 = H</a:t>
                      </a:r>
                      <a:r>
                        <a:rPr lang="en-US" baseline="0" dirty="0" smtClean="0"/>
                        <a:t> &amp; B = 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Forward </a:t>
                      </a:r>
                      <a:endParaRPr lang="en-US" dirty="0"/>
                    </a:p>
                  </a:txBody>
                  <a:tcPr/>
                </a:tc>
              </a:tr>
              <a:tr h="7120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 = L</a:t>
                      </a:r>
                      <a:r>
                        <a:rPr lang="en-US" baseline="0" dirty="0" smtClean="0"/>
                        <a:t> &amp; B = 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Reverse</a:t>
                      </a:r>
                      <a:endParaRPr lang="en-US" dirty="0"/>
                    </a:p>
                  </a:txBody>
                  <a:tcPr/>
                </a:tc>
              </a:tr>
              <a:tr h="70357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A=B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Stop</a:t>
                      </a:r>
                      <a:endParaRPr lang="en-US" dirty="0"/>
                    </a:p>
                  </a:txBody>
                  <a:tcPr/>
                </a:tc>
              </a:tr>
              <a:tr h="712051">
                <a:tc>
                  <a:txBody>
                    <a:bodyPr/>
                    <a:lstStyle/>
                    <a:p>
                      <a:r>
                        <a:rPr lang="en-US" dirty="0" smtClean="0"/>
                        <a:t>Venable = 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r>
                        <a:rPr lang="en-US" baseline="0" dirty="0" smtClean="0"/>
                        <a:t> = X &amp; B=X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Free Run Stop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 descr="C:\Users\Javier_Palomo\Downloads\2015-02-12 21.48.5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2609850"/>
            <a:ext cx="2243138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6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31548" cy="3681412"/>
          </a:xfrm>
        </p:spPr>
        <p:txBody>
          <a:bodyPr/>
          <a:lstStyle/>
          <a:p>
            <a:r>
              <a:rPr lang="en-US" dirty="0" smtClean="0"/>
              <a:t>Landmines kill 15-20,000 people every year (mostly children), and many countless more off record.</a:t>
            </a:r>
          </a:p>
          <a:p>
            <a:r>
              <a:rPr lang="en-US" dirty="0" smtClean="0"/>
              <a:t>At the current rate of clearing land mines it will take humans thousands of years to clear all the active land mines in the world.</a:t>
            </a:r>
          </a:p>
          <a:p>
            <a:r>
              <a:rPr lang="en-US" dirty="0" smtClean="0"/>
              <a:t>The current methodology of removing/deactivating land mines is extremely dangerous.</a:t>
            </a:r>
          </a:p>
          <a:p>
            <a:r>
              <a:rPr lang="en-US" dirty="0" smtClean="0"/>
              <a:t>We aim to solve this by creating a robot that will handle this detection, locate these mines, and determine a clear path from start to destination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H-bridge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12872" cy="3681412"/>
          </a:xfrm>
        </p:spPr>
        <p:txBody>
          <a:bodyPr/>
          <a:lstStyle/>
          <a:p>
            <a:r>
              <a:rPr lang="en-US" dirty="0" smtClean="0"/>
              <a:t>ST L298P Dual Full-Bridge Driver</a:t>
            </a:r>
          </a:p>
          <a:p>
            <a:pPr lvl="1"/>
            <a:r>
              <a:rPr lang="en-US" dirty="0" smtClean="0"/>
              <a:t>Number of H-Bridges = 2</a:t>
            </a:r>
          </a:p>
          <a:p>
            <a:pPr lvl="1"/>
            <a:r>
              <a:rPr lang="en-US" dirty="0" smtClean="0"/>
              <a:t>Logic Supply Voltage = 4.5V to 7V</a:t>
            </a:r>
          </a:p>
          <a:p>
            <a:pPr lvl="1"/>
            <a:r>
              <a:rPr lang="en-US" dirty="0" smtClean="0"/>
              <a:t>Power Supply Voltage = 4.8V to 46V</a:t>
            </a:r>
          </a:p>
          <a:p>
            <a:pPr lvl="1"/>
            <a:r>
              <a:rPr lang="en-US" dirty="0" smtClean="0"/>
              <a:t>Max Output Current  = 2A per channel</a:t>
            </a:r>
            <a:endParaRPr lang="en-US" dirty="0"/>
          </a:p>
          <a:p>
            <a:pPr lvl="1"/>
            <a:r>
              <a:rPr lang="en-US" dirty="0" smtClean="0"/>
              <a:t>Output Control  = PWM</a:t>
            </a:r>
          </a:p>
          <a:p>
            <a:pPr lvl="1"/>
            <a:r>
              <a:rPr lang="en-US" dirty="0" smtClean="0"/>
              <a:t>Requires external </a:t>
            </a:r>
            <a:r>
              <a:rPr lang="en-US" dirty="0" err="1" smtClean="0"/>
              <a:t>Schottky</a:t>
            </a:r>
            <a:r>
              <a:rPr lang="en-US" dirty="0" smtClean="0"/>
              <a:t> Diodes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4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3648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Power System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12872" cy="3681412"/>
          </a:xfrm>
        </p:spPr>
        <p:txBody>
          <a:bodyPr/>
          <a:lstStyle/>
          <a:p>
            <a:r>
              <a:rPr lang="en-US" dirty="0" smtClean="0"/>
              <a:t>Integrated Power Supply</a:t>
            </a:r>
          </a:p>
          <a:p>
            <a:pPr lvl="1"/>
            <a:r>
              <a:rPr lang="en-US" dirty="0" smtClean="0"/>
              <a:t>3 x (14.8V 5000mAh </a:t>
            </a:r>
            <a:r>
              <a:rPr lang="en-US" dirty="0" err="1" smtClean="0"/>
              <a:t>LiPo</a:t>
            </a:r>
            <a:r>
              <a:rPr lang="en-US" dirty="0" smtClean="0"/>
              <a:t>) = 14.8V 15,000mAh </a:t>
            </a:r>
            <a:r>
              <a:rPr lang="en-US" dirty="0" err="1" smtClean="0"/>
              <a:t>LiPo</a:t>
            </a:r>
            <a:endParaRPr lang="en-US" dirty="0" smtClean="0"/>
          </a:p>
          <a:p>
            <a:pPr lvl="2"/>
            <a:r>
              <a:rPr lang="en-US" dirty="0" err="1" smtClean="0"/>
              <a:t>Tenergy</a:t>
            </a:r>
            <a:r>
              <a:rPr lang="en-US" dirty="0" smtClean="0"/>
              <a:t> TB6-B 50W balancing charger</a:t>
            </a:r>
          </a:p>
          <a:p>
            <a:pPr lvl="1"/>
            <a:r>
              <a:rPr lang="en-US" dirty="0" smtClean="0"/>
              <a:t>Voltage Regulation</a:t>
            </a:r>
          </a:p>
          <a:p>
            <a:pPr lvl="2"/>
            <a:r>
              <a:rPr lang="en-US" b="1" dirty="0" smtClean="0"/>
              <a:t>LM25118</a:t>
            </a:r>
            <a:r>
              <a:rPr lang="en-US" dirty="0" smtClean="0"/>
              <a:t> 12V 4A Switching Regulator</a:t>
            </a:r>
          </a:p>
          <a:p>
            <a:pPr lvl="2"/>
            <a:r>
              <a:rPr lang="en-US" b="1" dirty="0" smtClean="0"/>
              <a:t>LM25118</a:t>
            </a:r>
            <a:r>
              <a:rPr lang="en-US" dirty="0" smtClean="0"/>
              <a:t> 12V </a:t>
            </a:r>
            <a:r>
              <a:rPr lang="en-US" dirty="0"/>
              <a:t>4A Switching </a:t>
            </a:r>
            <a:r>
              <a:rPr lang="en-US" dirty="0" smtClean="0"/>
              <a:t>Regulator</a:t>
            </a:r>
          </a:p>
          <a:p>
            <a:pPr lvl="2"/>
            <a:r>
              <a:rPr lang="en-US" b="1" dirty="0" smtClean="0"/>
              <a:t>LM3150</a:t>
            </a:r>
            <a:r>
              <a:rPr lang="en-US" dirty="0" smtClean="0"/>
              <a:t> 5V 3A Switching Regulator</a:t>
            </a:r>
            <a:endParaRPr lang="en-US" dirty="0"/>
          </a:p>
        </p:txBody>
      </p:sp>
      <p:pic>
        <p:nvPicPr>
          <p:cNvPr id="1026" name="Picture 2" descr="C:\Users\Javier_Palomo\AppData\Local\Microsoft\Windows\Temporary Internet Files\Content.IE5\GMZYECGX\power_button_orb_by_riekus-d2x94px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74" y="4638936"/>
            <a:ext cx="1845502" cy="18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3648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Power System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62827"/>
            <a:ext cx="6422473" cy="41093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1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3648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Power System Requirements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44116796"/>
              </p:ext>
            </p:extLst>
          </p:nvPr>
        </p:nvGraphicFramePr>
        <p:xfrm>
          <a:off x="1117600" y="2595563"/>
          <a:ext cx="6913563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04521"/>
                <a:gridCol w="2304521"/>
                <a:gridCol w="230452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Component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Vout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Iout</a:t>
                      </a:r>
                      <a:r>
                        <a:rPr lang="en-US" dirty="0" smtClean="0"/>
                        <a:t>(max)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Motor Controller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Router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Beagle Bone Black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ATmega328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25mA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Servo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500mA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20mA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35196" cy="68580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4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Detection System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12872" cy="368141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Pulse Induction Metal Detector</a:t>
            </a:r>
          </a:p>
          <a:p>
            <a:pPr lvl="1"/>
            <a:r>
              <a:rPr lang="en-US" dirty="0" smtClean="0"/>
              <a:t>Brief magnetic field</a:t>
            </a:r>
          </a:p>
          <a:p>
            <a:pPr lvl="1"/>
            <a:r>
              <a:rPr lang="en-US" dirty="0" smtClean="0"/>
              <a:t>Helps reduce noise from highly mineralized soil</a:t>
            </a:r>
          </a:p>
          <a:p>
            <a:r>
              <a:rPr lang="en-US" dirty="0" smtClean="0"/>
              <a:t>Double D differential coil method</a:t>
            </a:r>
          </a:p>
          <a:p>
            <a:pPr lvl="1"/>
            <a:r>
              <a:rPr lang="en-US" dirty="0" smtClean="0"/>
              <a:t>Reduce noise</a:t>
            </a:r>
          </a:p>
          <a:p>
            <a:pPr lvl="1"/>
            <a:r>
              <a:rPr lang="en-US" dirty="0" smtClean="0"/>
              <a:t>Farther reduce interference from soil</a:t>
            </a:r>
          </a:p>
          <a:p>
            <a:pPr lvl="1"/>
            <a:r>
              <a:rPr lang="en-US" dirty="0" smtClean="0"/>
              <a:t>Accurate detection</a:t>
            </a:r>
          </a:p>
          <a:p>
            <a:r>
              <a:rPr lang="en-US" dirty="0" smtClean="0"/>
              <a:t>Separate Power Supply</a:t>
            </a:r>
          </a:p>
          <a:p>
            <a:r>
              <a:rPr lang="en-US" dirty="0" smtClean="0"/>
              <a:t>Circuit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9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Detection System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12872" cy="3681412"/>
          </a:xfrm>
        </p:spPr>
        <p:txBody>
          <a:bodyPr>
            <a:normAutofit/>
          </a:bodyPr>
          <a:lstStyle/>
          <a:p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Coils</a:t>
            </a:r>
          </a:p>
          <a:p>
            <a:pPr lvl="2"/>
            <a:r>
              <a:rPr lang="en-US" dirty="0" smtClean="0"/>
              <a:t>Use Existing Coils</a:t>
            </a:r>
          </a:p>
          <a:p>
            <a:pPr lvl="1"/>
            <a:r>
              <a:rPr lang="en-US" dirty="0" smtClean="0"/>
              <a:t>Circuit</a:t>
            </a:r>
          </a:p>
          <a:p>
            <a:pPr lvl="2"/>
            <a:r>
              <a:rPr lang="en-US" dirty="0" smtClean="0"/>
              <a:t>Power supply</a:t>
            </a:r>
          </a:p>
          <a:p>
            <a:pPr lvl="2"/>
            <a:r>
              <a:rPr lang="en-US" dirty="0" smtClean="0"/>
              <a:t>Pulse Generation</a:t>
            </a:r>
          </a:p>
          <a:p>
            <a:pPr lvl="2"/>
            <a:r>
              <a:rPr lang="en-US" dirty="0" smtClean="0"/>
              <a:t>Receiver</a:t>
            </a:r>
          </a:p>
          <a:p>
            <a:pPr lvl="2"/>
            <a:r>
              <a:rPr lang="en-US" dirty="0" smtClean="0"/>
              <a:t>Output generator</a:t>
            </a:r>
          </a:p>
          <a:p>
            <a:pPr lvl="2"/>
            <a:r>
              <a:rPr lang="en-US" dirty="0" smtClean="0"/>
              <a:t>Communication with </a:t>
            </a:r>
            <a:r>
              <a:rPr lang="en-US" dirty="0" err="1" smtClean="0"/>
              <a:t>BeagleBone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7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Circuit – Detection System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94" y="2408964"/>
            <a:ext cx="7966558" cy="40956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746" y="25022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07075" y="2132911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 Supply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39514" y="2132911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134232"/>
            <a:ext cx="1981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Generator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64027" y="6319970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62135" y="5950638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generator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4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9979" y="2231037"/>
            <a:ext cx="4819605" cy="444201"/>
          </a:xfrm>
        </p:spPr>
        <p:txBody>
          <a:bodyPr/>
          <a:lstStyle/>
          <a:p>
            <a:r>
              <a:rPr lang="en-US" dirty="0" smtClean="0"/>
              <a:t>Gerber </a:t>
            </a:r>
            <a:r>
              <a:rPr lang="en-US" dirty="0"/>
              <a:t>f</a:t>
            </a:r>
            <a:r>
              <a:rPr lang="en-US" dirty="0" smtClean="0"/>
              <a:t>ile view of circuit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955" y="2755556"/>
            <a:ext cx="3922033" cy="37747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7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 System – Detection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168634"/>
            <a:ext cx="7270400" cy="4108341"/>
          </a:xfrm>
        </p:spPr>
        <p:txBody>
          <a:bodyPr>
            <a:normAutofit/>
          </a:bodyPr>
          <a:lstStyle/>
          <a:p>
            <a:r>
              <a:rPr lang="en-US" dirty="0" err="1" smtClean="0"/>
              <a:t>Hitec</a:t>
            </a:r>
            <a:r>
              <a:rPr lang="en-US" dirty="0" smtClean="0"/>
              <a:t> DDP155H Base Pan</a:t>
            </a:r>
          </a:p>
          <a:p>
            <a:pPr lvl="1"/>
            <a:r>
              <a:rPr lang="en-US" dirty="0" smtClean="0"/>
              <a:t>Fits multiple size servos</a:t>
            </a:r>
          </a:p>
          <a:p>
            <a:r>
              <a:rPr lang="en-US" dirty="0" err="1" smtClean="0"/>
              <a:t>Hitec</a:t>
            </a:r>
            <a:r>
              <a:rPr lang="en-US" dirty="0" smtClean="0"/>
              <a:t> HS-5485HB </a:t>
            </a:r>
            <a:r>
              <a:rPr lang="en-US" dirty="0"/>
              <a:t>s</a:t>
            </a:r>
            <a:r>
              <a:rPr lang="en-US" dirty="0" smtClean="0"/>
              <a:t>tandard size servo</a:t>
            </a:r>
          </a:p>
          <a:p>
            <a:pPr lvl="1"/>
            <a:r>
              <a:rPr lang="en-US" dirty="0" smtClean="0"/>
              <a:t>Operating voltage: 4.8-6.0 Volts</a:t>
            </a:r>
          </a:p>
          <a:p>
            <a:pPr lvl="1"/>
            <a:r>
              <a:rPr lang="en-US" dirty="0" smtClean="0"/>
              <a:t>Stall Torque: 72-89 </a:t>
            </a:r>
            <a:r>
              <a:rPr lang="en-US" dirty="0" err="1" smtClean="0"/>
              <a:t>oz</a:t>
            </a:r>
            <a:r>
              <a:rPr lang="en-US" dirty="0" smtClean="0"/>
              <a:t>/in</a:t>
            </a:r>
          </a:p>
          <a:p>
            <a:pPr lvl="1"/>
            <a:r>
              <a:rPr lang="en-US" dirty="0" smtClean="0"/>
              <a:t>Current drain (4.8V): 400mA no load, 8.8mA/idle</a:t>
            </a:r>
          </a:p>
          <a:p>
            <a:pPr lvl="1"/>
            <a:r>
              <a:rPr lang="en-US" dirty="0"/>
              <a:t>Current drain </a:t>
            </a:r>
            <a:r>
              <a:rPr lang="en-US" dirty="0" smtClean="0"/>
              <a:t>(</a:t>
            </a:r>
            <a:r>
              <a:rPr lang="en-US" dirty="0"/>
              <a:t>6</a:t>
            </a:r>
            <a:r>
              <a:rPr lang="en-US" dirty="0" smtClean="0"/>
              <a:t>.0V</a:t>
            </a:r>
            <a:r>
              <a:rPr lang="en-US" dirty="0"/>
              <a:t>): </a:t>
            </a:r>
            <a:r>
              <a:rPr lang="en-US" dirty="0" smtClean="0"/>
              <a:t>500mA </a:t>
            </a:r>
            <a:r>
              <a:rPr lang="en-US" dirty="0"/>
              <a:t>no </a:t>
            </a:r>
            <a:r>
              <a:rPr lang="en-US" dirty="0" smtClean="0"/>
              <a:t>load, 9.1 mA/idle</a:t>
            </a:r>
          </a:p>
          <a:p>
            <a:pPr lvl="1"/>
            <a:r>
              <a:rPr lang="en-US" dirty="0" smtClean="0"/>
              <a:t>180 degrees operating angle</a:t>
            </a:r>
          </a:p>
          <a:p>
            <a:pPr lvl="1"/>
            <a:r>
              <a:rPr lang="en-US" dirty="0" smtClean="0"/>
              <a:t>Weight: 45g</a:t>
            </a:r>
          </a:p>
          <a:p>
            <a:r>
              <a:rPr lang="en-US" dirty="0" smtClean="0"/>
              <a:t>Optimal detection sweeping speed: 0.12m/s – 1.0m/s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615" y="2168634"/>
            <a:ext cx="1524132" cy="19432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6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Project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31548" cy="3681412"/>
          </a:xfrm>
        </p:spPr>
        <p:txBody>
          <a:bodyPr/>
          <a:lstStyle/>
          <a:p>
            <a:r>
              <a:rPr lang="en-US" dirty="0" smtClean="0"/>
              <a:t>Semi-Autonomous Vehicle</a:t>
            </a:r>
            <a:endParaRPr lang="en-US" dirty="0"/>
          </a:p>
          <a:p>
            <a:pPr lvl="1"/>
            <a:r>
              <a:rPr lang="en-US" dirty="0" smtClean="0"/>
              <a:t>Robot Operating System Integration</a:t>
            </a:r>
          </a:p>
          <a:p>
            <a:pPr lvl="1"/>
            <a:r>
              <a:rPr lang="en-US" dirty="0" smtClean="0"/>
              <a:t>Obstacle Avoidance</a:t>
            </a:r>
          </a:p>
          <a:p>
            <a:pPr lvl="2"/>
            <a:r>
              <a:rPr lang="en-US" dirty="0" smtClean="0"/>
              <a:t>LIDAR</a:t>
            </a:r>
          </a:p>
          <a:p>
            <a:pPr lvl="2"/>
            <a:r>
              <a:rPr lang="en-US" dirty="0" smtClean="0"/>
              <a:t>GPS</a:t>
            </a:r>
          </a:p>
          <a:p>
            <a:pPr lvl="1"/>
            <a:r>
              <a:rPr lang="en-US" dirty="0" smtClean="0"/>
              <a:t>Metal Detection</a:t>
            </a:r>
          </a:p>
          <a:p>
            <a:pPr lvl="1"/>
            <a:r>
              <a:rPr lang="en-US" dirty="0" smtClean="0"/>
              <a:t>Wireless Communication</a:t>
            </a:r>
          </a:p>
          <a:p>
            <a:pPr lvl="1"/>
            <a:r>
              <a:rPr lang="en-US" dirty="0" smtClean="0"/>
              <a:t>Power Control</a:t>
            </a:r>
          </a:p>
          <a:p>
            <a:pPr lvl="1"/>
            <a:r>
              <a:rPr lang="en-US" dirty="0" smtClean="0"/>
              <a:t>Motor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Control Unit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ROS </a:t>
            </a:r>
            <a:r>
              <a:rPr lang="en-US" sz="2400" dirty="0" smtClean="0"/>
              <a:t>Master Node</a:t>
            </a:r>
          </a:p>
          <a:p>
            <a:r>
              <a:rPr lang="en-US" sz="2400" dirty="0" smtClean="0"/>
              <a:t>Processes the information received from the robot</a:t>
            </a:r>
          </a:p>
          <a:p>
            <a:r>
              <a:rPr lang="en-US" sz="2400" dirty="0" smtClean="0"/>
              <a:t>Display point cloud </a:t>
            </a:r>
          </a:p>
          <a:p>
            <a:r>
              <a:rPr lang="en-US" sz="2400" dirty="0" smtClean="0"/>
              <a:t>Display location of robot and IEDs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8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Operating System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 err="1" smtClean="0"/>
              <a:t>BeagleBone</a:t>
            </a:r>
            <a:r>
              <a:rPr lang="en-US" sz="2800" dirty="0" smtClean="0"/>
              <a:t>: </a:t>
            </a:r>
            <a:r>
              <a:rPr lang="en-US" sz="2800" dirty="0" err="1" smtClean="0"/>
              <a:t>UbuntuARM</a:t>
            </a:r>
            <a:r>
              <a:rPr lang="en-US" sz="2800" dirty="0" smtClean="0"/>
              <a:t> </a:t>
            </a:r>
            <a:r>
              <a:rPr lang="en-US" sz="2800" dirty="0"/>
              <a:t>Trusty </a:t>
            </a:r>
            <a:r>
              <a:rPr lang="en-US" sz="2800" dirty="0" smtClean="0"/>
              <a:t>14.04 LTS</a:t>
            </a:r>
            <a:endParaRPr lang="en-US" sz="2800" dirty="0"/>
          </a:p>
          <a:p>
            <a:pPr lvl="1"/>
            <a:r>
              <a:rPr lang="en-US" sz="2800" dirty="0" smtClean="0"/>
              <a:t>Able to implement ROS</a:t>
            </a:r>
          </a:p>
          <a:p>
            <a:pPr lvl="1"/>
            <a:r>
              <a:rPr lang="en-US" sz="2800" dirty="0" smtClean="0"/>
              <a:t>Large community</a:t>
            </a:r>
          </a:p>
          <a:p>
            <a:pPr lvl="1"/>
            <a:r>
              <a:rPr lang="en-US" sz="2800" dirty="0"/>
              <a:t>Currently booting from </a:t>
            </a:r>
            <a:r>
              <a:rPr lang="en-US" sz="2800" dirty="0" err="1" smtClean="0"/>
              <a:t>microSD</a:t>
            </a:r>
            <a:endParaRPr lang="en-US" sz="2800" dirty="0" smtClean="0"/>
          </a:p>
          <a:p>
            <a:r>
              <a:rPr lang="en-US" sz="2800" dirty="0" smtClean="0"/>
              <a:t>MCU: Ubuntu 14.04 LTS</a:t>
            </a:r>
            <a:endParaRPr lang="en-US" sz="2800" dirty="0"/>
          </a:p>
          <a:p>
            <a:pPr marL="349250" lvl="1" indent="0">
              <a:buNone/>
            </a:pPr>
            <a:endParaRPr lang="en-US" sz="2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764" r="15764"/>
          <a:stretch>
            <a:fillRect/>
          </a:stretch>
        </p:blipFill>
        <p:spPr>
          <a:xfrm>
            <a:off x="5886182" y="2455734"/>
            <a:ext cx="2290774" cy="2364808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961" y="4820542"/>
            <a:ext cx="3469208" cy="11530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2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SICK LMS-200 Laser Measurement Sensor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738" r="1738"/>
          <a:stretch>
            <a:fillRect/>
          </a:stretch>
        </p:blipFill>
        <p:spPr>
          <a:xfrm>
            <a:off x="5147534" y="2388977"/>
            <a:ext cx="3766279" cy="3887998"/>
          </a:xfrm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55433581"/>
              </p:ext>
            </p:extLst>
          </p:nvPr>
        </p:nvGraphicFramePr>
        <p:xfrm>
          <a:off x="490662" y="2262723"/>
          <a:ext cx="4048152" cy="42211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48220"/>
                <a:gridCol w="2099932"/>
              </a:tblGrid>
              <a:tr h="460177">
                <a:tc>
                  <a:txBody>
                    <a:bodyPr/>
                    <a:lstStyle/>
                    <a:p>
                      <a:r>
                        <a:rPr lang="en-US" dirty="0" smtClean="0"/>
                        <a:t>Model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LMS 200-30106</a:t>
                      </a:r>
                      <a:endParaRPr lang="en-US" dirty="0"/>
                    </a:p>
                  </a:txBody>
                  <a:tcPr/>
                </a:tc>
              </a:tr>
              <a:tr h="460177">
                <a:tc>
                  <a:txBody>
                    <a:bodyPr/>
                    <a:lstStyle/>
                    <a:p>
                      <a:r>
                        <a:rPr lang="en-US" dirty="0" smtClean="0"/>
                        <a:t>Field of view: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180°</a:t>
                      </a:r>
                      <a:endParaRPr lang="en-US" dirty="0"/>
                    </a:p>
                  </a:txBody>
                  <a:tcPr/>
                </a:tc>
              </a:tr>
              <a:tr h="460177">
                <a:tc>
                  <a:txBody>
                    <a:bodyPr/>
                    <a:lstStyle/>
                    <a:p>
                      <a:r>
                        <a:rPr lang="en-US" dirty="0" smtClean="0"/>
                        <a:t>Angular resolution: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 … 0.25°</a:t>
                      </a:r>
                      <a:endParaRPr lang="en-US" dirty="0"/>
                    </a:p>
                  </a:txBody>
                  <a:tcPr/>
                </a:tc>
              </a:tr>
              <a:tr h="460177">
                <a:tc>
                  <a:txBody>
                    <a:bodyPr/>
                    <a:lstStyle/>
                    <a:p>
                      <a:r>
                        <a:rPr lang="en-US" dirty="0" smtClean="0"/>
                        <a:t>Scanning Range: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 m</a:t>
                      </a:r>
                      <a:endParaRPr lang="en-US" dirty="0"/>
                    </a:p>
                  </a:txBody>
                  <a:tcPr/>
                </a:tc>
              </a:tr>
              <a:tr h="460177">
                <a:tc>
                  <a:txBody>
                    <a:bodyPr/>
                    <a:lstStyle/>
                    <a:p>
                      <a:r>
                        <a:rPr lang="en-US" dirty="0" smtClean="0"/>
                        <a:t>Statistical</a:t>
                      </a:r>
                      <a:r>
                        <a:rPr lang="en-US" baseline="0" dirty="0" smtClean="0"/>
                        <a:t> Error: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r>
                        <a:rPr lang="en-US" baseline="0" dirty="0" smtClean="0"/>
                        <a:t> mm </a:t>
                      </a:r>
                      <a:endParaRPr lang="en-US" dirty="0"/>
                    </a:p>
                  </a:txBody>
                  <a:tcPr/>
                </a:tc>
              </a:tr>
              <a:tr h="460177">
                <a:tc>
                  <a:txBody>
                    <a:bodyPr/>
                    <a:lstStyle/>
                    <a:p>
                      <a:r>
                        <a:rPr lang="en-US" dirty="0" smtClean="0"/>
                        <a:t>Data interface: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RS-232, RS-422</a:t>
                      </a:r>
                      <a:endParaRPr lang="en-US" dirty="0"/>
                    </a:p>
                  </a:txBody>
                  <a:tcPr/>
                </a:tc>
              </a:tr>
              <a:tr h="460177">
                <a:tc>
                  <a:txBody>
                    <a:bodyPr/>
                    <a:lstStyle/>
                    <a:p>
                      <a:r>
                        <a:rPr lang="en-US" dirty="0" smtClean="0"/>
                        <a:t>Supply</a:t>
                      </a:r>
                      <a:r>
                        <a:rPr lang="en-US" baseline="0" dirty="0" smtClean="0"/>
                        <a:t> voltage: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 V</a:t>
                      </a:r>
                      <a:r>
                        <a:rPr lang="en-US" baseline="0" dirty="0" smtClean="0"/>
                        <a:t> DC +/- 15%</a:t>
                      </a:r>
                      <a:endParaRPr lang="en-US" dirty="0"/>
                    </a:p>
                  </a:txBody>
                  <a:tcPr/>
                </a:tc>
              </a:tr>
              <a:tr h="460177">
                <a:tc>
                  <a:txBody>
                    <a:bodyPr/>
                    <a:lstStyle/>
                    <a:p>
                      <a:r>
                        <a:rPr lang="en-US" dirty="0" smtClean="0"/>
                        <a:t>Dimensions (</a:t>
                      </a:r>
                      <a:r>
                        <a:rPr lang="en-US" dirty="0" err="1" smtClean="0"/>
                        <a:t>LxWxH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156</a:t>
                      </a:r>
                      <a:r>
                        <a:rPr lang="en-US" baseline="0" dirty="0" smtClean="0"/>
                        <a:t> x 155 x 210 mm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8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RS232 Connection</a:t>
            </a:r>
            <a:br>
              <a:rPr lang="en-US" dirty="0" smtClean="0"/>
            </a:b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</a:rPr>
              <a:t>Texas Instruments MAX3232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/>
              <a:t>RS-232 to TTL converter</a:t>
            </a:r>
          </a:p>
          <a:p>
            <a:r>
              <a:rPr lang="en-US" sz="2400" dirty="0" err="1" smtClean="0"/>
              <a:t>BeagleBone</a:t>
            </a:r>
            <a:r>
              <a:rPr lang="en-US" sz="2400" dirty="0" smtClean="0"/>
              <a:t> UART communication needs 3.3V</a:t>
            </a:r>
          </a:p>
          <a:p>
            <a:r>
              <a:rPr lang="en-US" sz="2400" dirty="0" err="1" smtClean="0"/>
              <a:t>V_cc</a:t>
            </a:r>
            <a:r>
              <a:rPr lang="en-US" sz="2400" dirty="0" smtClean="0"/>
              <a:t> = 3.3v</a:t>
            </a:r>
          </a:p>
          <a:p>
            <a:r>
              <a:rPr lang="en-US" sz="2400" dirty="0" err="1" smtClean="0"/>
              <a:t>R_out</a:t>
            </a:r>
            <a:r>
              <a:rPr lang="en-US" sz="2400" dirty="0" smtClean="0"/>
              <a:t> = ± 0.3Vcc</a:t>
            </a:r>
          </a:p>
          <a:p>
            <a:endParaRPr lang="en-US" dirty="0" smtClean="0"/>
          </a:p>
        </p:txBody>
      </p:sp>
      <p:pic>
        <p:nvPicPr>
          <p:cNvPr id="6" name="Content Placeholder 5" descr="Screen Shot 2015-02-12 at 4.49.02 PM.pn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" b="505"/>
          <a:stretch>
            <a:fillRect/>
          </a:stretch>
        </p:blipFill>
        <p:spPr>
          <a:xfrm>
            <a:off x="771250" y="2193406"/>
            <a:ext cx="3955023" cy="40835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1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Wireless Communication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NETGEAR N150 Wireless Router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18455" r="18455"/>
          <a:stretch>
            <a:fillRect/>
          </a:stretch>
        </p:blipFill>
        <p:spPr>
          <a:xfrm>
            <a:off x="5148263" y="2258179"/>
            <a:ext cx="3380605" cy="4018796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Wireless mode 802.11 g/b or 802.11n </a:t>
            </a:r>
          </a:p>
          <a:p>
            <a:r>
              <a:rPr lang="en-US" dirty="0" smtClean="0"/>
              <a:t>2.4 GHz wireless connection</a:t>
            </a:r>
          </a:p>
          <a:p>
            <a:r>
              <a:rPr lang="en-US" dirty="0" smtClean="0"/>
              <a:t>Used as access point</a:t>
            </a:r>
          </a:p>
          <a:p>
            <a:r>
              <a:rPr lang="en-US" dirty="0" err="1" smtClean="0"/>
              <a:t>BeagleBone</a:t>
            </a:r>
            <a:r>
              <a:rPr lang="en-US" dirty="0" smtClean="0"/>
              <a:t> connected via </a:t>
            </a:r>
            <a:r>
              <a:rPr lang="en-US" dirty="0" err="1" smtClean="0"/>
              <a:t>ethernet</a:t>
            </a:r>
            <a:endParaRPr lang="en-US" dirty="0" smtClean="0"/>
          </a:p>
          <a:p>
            <a:r>
              <a:rPr lang="en-US" dirty="0" err="1" smtClean="0"/>
              <a:t>BeagleBone</a:t>
            </a:r>
            <a:r>
              <a:rPr lang="en-US" dirty="0" smtClean="0"/>
              <a:t> will have a static IP address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8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MCU Interface - GUI</a:t>
            </a:r>
            <a:endParaRPr lang="en-US" dirty="0"/>
          </a:p>
        </p:txBody>
      </p:sp>
      <p:pic>
        <p:nvPicPr>
          <p:cNvPr id="4" name="Content Placeholder 3" descr="Macintosh HD:Users:joshgenao:Downloads:Untitled_Page (1).pn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59" r="-19259"/>
          <a:stretch>
            <a:fillRect/>
          </a:stretch>
        </p:blipFill>
        <p:spPr bwMode="auto">
          <a:xfrm>
            <a:off x="346350" y="2251128"/>
            <a:ext cx="8797650" cy="41992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3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Environments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C++</a:t>
            </a:r>
          </a:p>
          <a:p>
            <a:pPr lvl="1"/>
            <a:r>
              <a:rPr lang="en-US" dirty="0" smtClean="0"/>
              <a:t>Qt5 Creator (QT 5)</a:t>
            </a:r>
          </a:p>
          <a:p>
            <a:r>
              <a:rPr lang="en-US" dirty="0" smtClean="0"/>
              <a:t>Python 2.7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t="-25703" b="-25703"/>
          <a:stretch>
            <a:fillRect/>
          </a:stretch>
        </p:blipFill>
        <p:spPr>
          <a:xfrm>
            <a:off x="4085838" y="1808553"/>
            <a:ext cx="4639062" cy="520409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9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Pathfinding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224" y="2595562"/>
            <a:ext cx="8134676" cy="3670767"/>
          </a:xfrm>
        </p:spPr>
        <p:txBody>
          <a:bodyPr/>
          <a:lstStyle/>
          <a:p>
            <a:pPr lvl="1"/>
            <a:r>
              <a:rPr lang="en-US" dirty="0" smtClean="0"/>
              <a:t>A* algorithm ROS node</a:t>
            </a:r>
            <a:endParaRPr lang="en-US" dirty="0"/>
          </a:p>
          <a:p>
            <a:pPr lvl="2"/>
            <a:r>
              <a:rPr lang="en-US" dirty="0" smtClean="0"/>
              <a:t>Primarily uses GPS information to determine clear path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Waypoints</a:t>
            </a:r>
          </a:p>
          <a:p>
            <a:pPr lvl="2"/>
            <a:r>
              <a:rPr lang="en-US" dirty="0" smtClean="0"/>
              <a:t>Determine safe zones based on known locations of mines</a:t>
            </a:r>
          </a:p>
          <a:p>
            <a:pPr lvl="2"/>
            <a:r>
              <a:rPr lang="en-US" dirty="0" smtClean="0"/>
              <a:t>Plays into A* algorithm to help determine clear path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Clear Path</a:t>
            </a:r>
          </a:p>
          <a:p>
            <a:pPr lvl="2"/>
            <a:r>
              <a:rPr lang="en-US" dirty="0" smtClean="0"/>
              <a:t>Robot will determine the clear path based on locations traveled, and known destination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0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GPS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8774" b="-18774"/>
          <a:stretch>
            <a:fillRect/>
          </a:stretch>
        </p:blipFill>
        <p:spPr/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UART connection</a:t>
            </a:r>
          </a:p>
          <a:p>
            <a:r>
              <a:rPr lang="en-US" dirty="0" smtClean="0"/>
              <a:t>22 tracking satellites</a:t>
            </a:r>
          </a:p>
          <a:p>
            <a:r>
              <a:rPr lang="en-US" dirty="0" smtClean="0"/>
              <a:t>66 searching satellites</a:t>
            </a:r>
          </a:p>
          <a:p>
            <a:r>
              <a:rPr lang="en-US" dirty="0" smtClean="0"/>
              <a:t>Position Accuracy: &lt; 3 m</a:t>
            </a:r>
          </a:p>
          <a:p>
            <a:r>
              <a:rPr lang="en-US" dirty="0" smtClean="0"/>
              <a:t>Velocity Accuracy: 0.1 m/s</a:t>
            </a:r>
          </a:p>
          <a:p>
            <a:r>
              <a:rPr lang="en-US" dirty="0" smtClean="0"/>
              <a:t>GPS ROS node</a:t>
            </a: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766762" y="1593617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5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Database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Database will record the locations of found mines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Database will record the locations of known safe zones</a:t>
            </a:r>
          </a:p>
          <a:p>
            <a:pPr lvl="2"/>
            <a:r>
              <a:rPr lang="en-US" dirty="0" smtClean="0"/>
              <a:t>This leans towards a relatively simple schema with just two tables recording each of these locations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Database will constantly be queried to assure that the robot is within a safe range. This will be handled through the </a:t>
            </a:r>
            <a:r>
              <a:rPr lang="en-US" dirty="0" err="1" smtClean="0"/>
              <a:t>Pathfinding</a:t>
            </a:r>
            <a:r>
              <a:rPr lang="en-US" dirty="0" smtClean="0"/>
              <a:t> and Obstacle Avoidance ROS nodes.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599" y="2595563"/>
            <a:ext cx="7118303" cy="3681412"/>
          </a:xfrm>
        </p:spPr>
        <p:txBody>
          <a:bodyPr/>
          <a:lstStyle/>
          <a:p>
            <a:r>
              <a:rPr lang="en-US" dirty="0" smtClean="0"/>
              <a:t>Semi-Autonomous Robot</a:t>
            </a:r>
          </a:p>
          <a:p>
            <a:pPr lvl="1"/>
            <a:r>
              <a:rPr lang="en-US" dirty="0"/>
              <a:t>Utilize Metal Detector, </a:t>
            </a:r>
            <a:r>
              <a:rPr lang="en-US" dirty="0" err="1" smtClean="0"/>
              <a:t>BeagleBone</a:t>
            </a:r>
            <a:r>
              <a:rPr lang="en-US" dirty="0" smtClean="0"/>
              <a:t> </a:t>
            </a:r>
            <a:r>
              <a:rPr lang="en-US" dirty="0"/>
              <a:t>Black, LIDAR and </a:t>
            </a:r>
            <a:r>
              <a:rPr lang="en-US" dirty="0" smtClean="0"/>
              <a:t>GPS to make decisions based on user input through Main Controller Unit</a:t>
            </a:r>
          </a:p>
          <a:p>
            <a:r>
              <a:rPr lang="en-US" dirty="0" smtClean="0"/>
              <a:t>Obstacle Avoidance</a:t>
            </a:r>
          </a:p>
          <a:p>
            <a:r>
              <a:rPr lang="en-US" dirty="0" smtClean="0"/>
              <a:t>Wireless Communication Capability</a:t>
            </a:r>
          </a:p>
          <a:p>
            <a:r>
              <a:rPr lang="en-US" dirty="0" err="1" smtClean="0"/>
              <a:t>Pathfinding</a:t>
            </a:r>
            <a:r>
              <a:rPr lang="en-US" dirty="0" smtClean="0"/>
              <a:t> Algorithm to Determine Clear Path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Obstacle Avoidance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110" y="2595562"/>
            <a:ext cx="8116790" cy="3670767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Navigation Stack</a:t>
            </a:r>
          </a:p>
          <a:p>
            <a:pPr lvl="2"/>
            <a:r>
              <a:rPr lang="en-US" dirty="0" smtClean="0"/>
              <a:t>LIDAR</a:t>
            </a:r>
          </a:p>
          <a:p>
            <a:pPr lvl="3"/>
            <a:r>
              <a:rPr lang="en-US" dirty="0" smtClean="0"/>
              <a:t>Point cloud information to detect immediate threat obstacles</a:t>
            </a:r>
          </a:p>
          <a:p>
            <a:pPr marL="1035050" lvl="3" indent="0">
              <a:buNone/>
            </a:pPr>
            <a:endParaRPr lang="en-US" dirty="0" smtClean="0"/>
          </a:p>
          <a:p>
            <a:pPr lvl="2"/>
            <a:r>
              <a:rPr lang="en-US" dirty="0" smtClean="0"/>
              <a:t>GPS</a:t>
            </a:r>
          </a:p>
          <a:p>
            <a:pPr lvl="3"/>
            <a:r>
              <a:rPr lang="en-US" dirty="0" smtClean="0"/>
              <a:t>In conjunction with </a:t>
            </a:r>
            <a:r>
              <a:rPr lang="en-US" dirty="0" err="1" smtClean="0"/>
              <a:t>tf</a:t>
            </a:r>
            <a:r>
              <a:rPr lang="en-US" dirty="0" smtClean="0"/>
              <a:t> ROS node that determines the the position of the device relative to everything else</a:t>
            </a:r>
          </a:p>
          <a:p>
            <a:pPr lvl="3"/>
            <a:endParaRPr lang="en-US" dirty="0" smtClean="0"/>
          </a:p>
          <a:p>
            <a:pPr lvl="2"/>
            <a:r>
              <a:rPr lang="en-US" dirty="0" smtClean="0"/>
              <a:t>Base Controller</a:t>
            </a:r>
          </a:p>
          <a:p>
            <a:pPr lvl="3"/>
            <a:r>
              <a:rPr lang="en-US" dirty="0" smtClean="0"/>
              <a:t>Motor Controls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2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115" y="2318471"/>
            <a:ext cx="7610476" cy="3670767"/>
          </a:xfrm>
        </p:spPr>
        <p:txBody>
          <a:bodyPr>
            <a:normAutofit/>
          </a:bodyPr>
          <a:lstStyle/>
          <a:p>
            <a:r>
              <a:rPr lang="en-US" dirty="0" smtClean="0"/>
              <a:t>Completed</a:t>
            </a:r>
          </a:p>
          <a:p>
            <a:pPr lvl="1"/>
            <a:r>
              <a:rPr lang="en-US" dirty="0" smtClean="0"/>
              <a:t>Voltage Regulation</a:t>
            </a:r>
          </a:p>
          <a:p>
            <a:pPr lvl="1"/>
            <a:r>
              <a:rPr lang="en-US" dirty="0" smtClean="0"/>
              <a:t>ATmega328 (using Arduino Uno) communication to L298P Dual Motor Driver </a:t>
            </a:r>
          </a:p>
          <a:p>
            <a:pPr lvl="1"/>
            <a:r>
              <a:rPr lang="en-US" dirty="0" smtClean="0"/>
              <a:t>XV11 LIDAR transmission with Beagle Bone Black</a:t>
            </a:r>
          </a:p>
          <a:p>
            <a:pPr lvl="1"/>
            <a:r>
              <a:rPr lang="en-US" dirty="0" smtClean="0"/>
              <a:t>LIDAR Visualization Widget</a:t>
            </a:r>
          </a:p>
          <a:p>
            <a:r>
              <a:rPr lang="en-US" dirty="0" smtClean="0"/>
              <a:t>In Work </a:t>
            </a:r>
          </a:p>
          <a:p>
            <a:pPr lvl="1"/>
            <a:r>
              <a:rPr lang="en-US" dirty="0" smtClean="0"/>
              <a:t>Servo Motor</a:t>
            </a:r>
          </a:p>
          <a:p>
            <a:pPr lvl="1"/>
            <a:r>
              <a:rPr lang="en-US" dirty="0" smtClean="0"/>
              <a:t>Metal Detection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345" y="3536984"/>
            <a:ext cx="1950436" cy="276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8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9265"/>
            <a:ext cx="8913813" cy="914400"/>
          </a:xfrm>
        </p:spPr>
        <p:txBody>
          <a:bodyPr/>
          <a:lstStyle/>
          <a:p>
            <a:r>
              <a:rPr lang="en-US" dirty="0" smtClean="0"/>
              <a:t>Bill of Materials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372428"/>
              </p:ext>
            </p:extLst>
          </p:nvPr>
        </p:nvGraphicFramePr>
        <p:xfrm>
          <a:off x="369795" y="1814950"/>
          <a:ext cx="8420099" cy="44579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5676"/>
                <a:gridCol w="2482552"/>
                <a:gridCol w="2495827"/>
                <a:gridCol w="796542"/>
                <a:gridCol w="786583"/>
                <a:gridCol w="862919"/>
              </a:tblGrid>
              <a:tr h="7429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Product #</a:t>
                      </a:r>
                      <a:endParaRPr lang="en-US" sz="900" b="1" i="0" u="none" strike="noStrike">
                        <a:effectLst/>
                        <a:latin typeface="Tahoma"/>
                      </a:endParaRPr>
                    </a:p>
                  </a:txBody>
                  <a:tcPr marL="9003" marR="9003" marT="9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Product Name</a:t>
                      </a:r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9003" marR="9003" marT="9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Description</a:t>
                      </a:r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9003" marR="9003" marT="9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Number of Units </a:t>
                      </a:r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9003" marR="9003" marT="9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Unit Price</a:t>
                      </a:r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9003" marR="9003" marT="9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Estimated Total Price</a:t>
                      </a:r>
                      <a:endParaRPr lang="en-US" sz="900" b="1" i="0" u="none" strike="noStrike">
                        <a:effectLst/>
                        <a:latin typeface="Verdana"/>
                      </a:endParaRPr>
                    </a:p>
                  </a:txBody>
                  <a:tcPr marL="9003" marR="9003" marT="9003" marB="0" anchor="ctr"/>
                </a:tc>
              </a:tr>
              <a:tr h="24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RB-Nex-34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Tracked Mobile Tank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Platform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$719.97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$719.97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</a:tr>
              <a:tr h="24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L298P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STM Dual Full-Bridge Driver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H-Bridge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$4.67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$4.67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</a:tr>
              <a:tr h="24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ATmeg16U2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Low power 8-bit RISC MCU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USB-to-Serial Converter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$4.39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$4.39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</a:tr>
              <a:tr h="24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ATmeg328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32kB 8 Bit MCU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Micro Controller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$3.51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$3.51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</a:tr>
              <a:tr h="24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1N5819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Schottky Diode 40V 1A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Diode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$0.36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$3.60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</a:tr>
              <a:tr h="24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15019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Venom 25C 4S 5000mAh 14.8 LiPO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LiPo Battery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$72.67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$218.01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</a:tr>
              <a:tr h="24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B00466L0BW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Tenergy TB-6 50W Balancing Charger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Battery Charger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$45.99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$45.99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</a:tr>
              <a:tr h="24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1996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Element-14 Beagle Bone Black 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Rev-C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$55.00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$110.00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</a:tr>
              <a:tr h="24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746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Ada Fruit Ultimate GPS 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Breakout-66 Channel with 10Hz Update 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$35.95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$35.95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</a:tr>
              <a:tr h="24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1015850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SICK LMS 200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Lidar Detection System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$399.99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$399.99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</a:tr>
              <a:tr h="24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LM25118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Wide-Vin Synchronous Buck Converter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Simple Switching Regulator 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$5.40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$10.80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</a:tr>
              <a:tr h="24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LM3150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Wide-Vin Synchronous Buck Converter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Simple Switching Regulator 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$4.02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$4.02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</a:tr>
              <a:tr h="24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276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Switching Power Suppy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5VDC 2A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$7.95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$7.95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</a:tr>
              <a:tr h="24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WNR1000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Netgear N150 Wireless Router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Router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$0.00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$0.00</a:t>
                      </a:r>
                      <a:endParaRPr lang="en-US" sz="900" b="0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</a:tr>
              <a:tr h="24766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Total</a:t>
                      </a:r>
                      <a:endParaRPr lang="en-US" sz="900" b="1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$844.21</a:t>
                      </a:r>
                      <a:endParaRPr lang="en-US" sz="900" b="1" i="0" u="none" strike="noStrike" dirty="0">
                        <a:effectLst/>
                        <a:latin typeface="Arial"/>
                      </a:endParaRPr>
                    </a:p>
                  </a:txBody>
                  <a:tcPr marL="9003" marR="9003" marT="9003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53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 Load Spread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115" y="2318471"/>
            <a:ext cx="7610476" cy="3670767"/>
          </a:xfrm>
        </p:spPr>
        <p:txBody>
          <a:bodyPr>
            <a:normAutofit/>
          </a:bodyPr>
          <a:lstStyle/>
          <a:p>
            <a:pPr marL="34925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794905"/>
              </p:ext>
            </p:extLst>
          </p:nvPr>
        </p:nvGraphicFramePr>
        <p:xfrm>
          <a:off x="1229591" y="2308737"/>
          <a:ext cx="6858000" cy="4145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22424"/>
                <a:gridCol w="849376"/>
                <a:gridCol w="1295400"/>
                <a:gridCol w="1219200"/>
                <a:gridCol w="1371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Task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Josh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Hernan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Javier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 Regulation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Motor Controller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Metal Detection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Platform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ROS Development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MCU Development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Path finding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3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Progress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344286"/>
              </p:ext>
            </p:extLst>
          </p:nvPr>
        </p:nvGraphicFramePr>
        <p:xfrm>
          <a:off x="1114425" y="2595563"/>
          <a:ext cx="7610475" cy="367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2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5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Specifications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68698789"/>
              </p:ext>
            </p:extLst>
          </p:nvPr>
        </p:nvGraphicFramePr>
        <p:xfrm>
          <a:off x="1117600" y="2595563"/>
          <a:ext cx="7154864" cy="343611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577432"/>
                <a:gridCol w="3577432"/>
              </a:tblGrid>
              <a:tr h="393778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Measurement</a:t>
                      </a:r>
                      <a:endParaRPr lang="en-US" dirty="0"/>
                    </a:p>
                  </a:txBody>
                  <a:tcPr/>
                </a:tc>
              </a:tr>
              <a:tr h="679671">
                <a:tc>
                  <a:txBody>
                    <a:bodyPr/>
                    <a:lstStyle/>
                    <a:p>
                      <a:r>
                        <a:rPr lang="en-US" dirty="0" smtClean="0"/>
                        <a:t>Dimension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11”x12” + 12” for Metal Detector</a:t>
                      </a:r>
                      <a:endParaRPr lang="en-US" dirty="0"/>
                    </a:p>
                  </a:txBody>
                  <a:tcPr/>
                </a:tc>
              </a:tr>
              <a:tr h="393778">
                <a:tc>
                  <a:txBody>
                    <a:bodyPr/>
                    <a:lstStyle/>
                    <a:p>
                      <a:r>
                        <a:rPr lang="en-US" dirty="0" smtClean="0"/>
                        <a:t>Operating Range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 </a:t>
                      </a:r>
                      <a:r>
                        <a:rPr lang="en-US" dirty="0" err="1" smtClean="0"/>
                        <a:t>ft</a:t>
                      </a:r>
                      <a:endParaRPr lang="en-US" dirty="0"/>
                    </a:p>
                  </a:txBody>
                  <a:tcPr/>
                </a:tc>
              </a:tr>
              <a:tr h="393778">
                <a:tc>
                  <a:txBody>
                    <a:bodyPr/>
                    <a:lstStyle/>
                    <a:p>
                      <a:r>
                        <a:rPr lang="en-US" dirty="0" smtClean="0"/>
                        <a:t>Power Supply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3x(14.8</a:t>
                      </a:r>
                      <a:r>
                        <a:rPr lang="en-US" baseline="0" dirty="0" smtClean="0"/>
                        <a:t> 5000 </a:t>
                      </a:r>
                      <a:r>
                        <a:rPr lang="en-US" baseline="0" dirty="0" err="1" smtClean="0"/>
                        <a:t>mAh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LiPo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93778">
                <a:tc>
                  <a:txBody>
                    <a:bodyPr/>
                    <a:lstStyle/>
                    <a:p>
                      <a:r>
                        <a:rPr lang="en-US" dirty="0" smtClean="0"/>
                        <a:t>Maximum Payload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kg</a:t>
                      </a:r>
                      <a:endParaRPr lang="en-US" dirty="0"/>
                    </a:p>
                  </a:txBody>
                  <a:tcPr/>
                </a:tc>
              </a:tr>
              <a:tr h="393778">
                <a:tc>
                  <a:txBody>
                    <a:bodyPr/>
                    <a:lstStyle/>
                    <a:p>
                      <a:r>
                        <a:rPr lang="en-US" dirty="0" smtClean="0"/>
                        <a:t>Maximum</a:t>
                      </a:r>
                      <a:r>
                        <a:rPr lang="en-US" baseline="0" dirty="0" smtClean="0"/>
                        <a:t> Speed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 m/s</a:t>
                      </a:r>
                      <a:endParaRPr lang="en-US" dirty="0"/>
                    </a:p>
                  </a:txBody>
                  <a:tcPr/>
                </a:tc>
              </a:tr>
              <a:tr h="393778">
                <a:tc>
                  <a:txBody>
                    <a:bodyPr/>
                    <a:lstStyle/>
                    <a:p>
                      <a:r>
                        <a:rPr lang="en-US" dirty="0" smtClean="0"/>
                        <a:t>Battery Life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1.45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hrs</a:t>
                      </a:r>
                      <a:r>
                        <a:rPr lang="en-US" baseline="0" dirty="0" smtClean="0"/>
                        <a:t> (max current draw)</a:t>
                      </a:r>
                      <a:endParaRPr lang="en-US" dirty="0"/>
                    </a:p>
                  </a:txBody>
                  <a:tcPr/>
                </a:tc>
              </a:tr>
              <a:tr h="393778">
                <a:tc>
                  <a:txBody>
                    <a:bodyPr/>
                    <a:lstStyle/>
                    <a:p>
                      <a:r>
                        <a:rPr lang="en-US" dirty="0" smtClean="0"/>
                        <a:t>Recharge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6 </a:t>
                      </a:r>
                      <a:r>
                        <a:rPr lang="en-US" dirty="0" err="1" smtClean="0"/>
                        <a:t>hrs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1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Hardware Block Diagram</a:t>
            </a:r>
            <a:endParaRPr lang="en-US" dirty="0"/>
          </a:p>
        </p:txBody>
      </p:sp>
      <p:pic>
        <p:nvPicPr>
          <p:cNvPr id="4" name="Content Placeholder 3" descr="Hardware Architecture Summary.pn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91" r="-17691"/>
          <a:stretch>
            <a:fillRect/>
          </a:stretch>
        </p:blipFill>
        <p:spPr>
          <a:xfrm>
            <a:off x="902973" y="2271838"/>
            <a:ext cx="7521507" cy="400513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5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Block Diagram</a:t>
            </a:r>
            <a:endParaRPr lang="en-US" dirty="0"/>
          </a:p>
        </p:txBody>
      </p:sp>
      <p:pic>
        <p:nvPicPr>
          <p:cNvPr id="4" name="Content Placeholder 3" descr="Untitled Diagra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97" r="-9297"/>
          <a:stretch>
            <a:fillRect/>
          </a:stretch>
        </p:blipFill>
        <p:spPr>
          <a:xfrm>
            <a:off x="721129" y="2074032"/>
            <a:ext cx="7960166" cy="423871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0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Overall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6912872" cy="3681412"/>
          </a:xfrm>
        </p:spPr>
        <p:txBody>
          <a:bodyPr/>
          <a:lstStyle/>
          <a:p>
            <a:r>
              <a:rPr lang="en-US" dirty="0" smtClean="0"/>
              <a:t>ROS</a:t>
            </a:r>
          </a:p>
          <a:p>
            <a:r>
              <a:rPr lang="en-US" dirty="0" err="1" smtClean="0"/>
              <a:t>Qt</a:t>
            </a:r>
            <a:r>
              <a:rPr lang="en-US" dirty="0" smtClean="0"/>
              <a:t> Framework</a:t>
            </a:r>
          </a:p>
          <a:p>
            <a:r>
              <a:rPr lang="en-US" dirty="0" err="1" smtClean="0"/>
              <a:t>Pathfinding</a:t>
            </a:r>
            <a:endParaRPr lang="en-US" dirty="0" smtClean="0"/>
          </a:p>
          <a:p>
            <a:pPr lvl="1"/>
            <a:r>
              <a:rPr lang="en-US" dirty="0" smtClean="0"/>
              <a:t>Database and GPS</a:t>
            </a:r>
          </a:p>
          <a:p>
            <a:r>
              <a:rPr lang="en-US" dirty="0" smtClean="0"/>
              <a:t>Power Systems</a:t>
            </a:r>
          </a:p>
          <a:p>
            <a:r>
              <a:rPr lang="en-US" dirty="0" smtClean="0"/>
              <a:t>Metal Detection</a:t>
            </a:r>
          </a:p>
          <a:p>
            <a:r>
              <a:rPr lang="en-US" dirty="0" smtClean="0"/>
              <a:t>Obstacle Avoidance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8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21056" y="2595563"/>
            <a:ext cx="3566160" cy="3681412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Robot Operative System</a:t>
            </a:r>
          </a:p>
          <a:p>
            <a:r>
              <a:rPr lang="en-US" sz="2400" dirty="0" smtClean="0"/>
              <a:t>Collection of open-source software frameworks for robot software development</a:t>
            </a:r>
          </a:p>
          <a:p>
            <a:r>
              <a:rPr lang="en-US" sz="2400" dirty="0" smtClean="0"/>
              <a:t>Allows for easier hardware abstraction and code reuse</a:t>
            </a:r>
          </a:p>
          <a:p>
            <a:r>
              <a:rPr lang="en-US" sz="2400" dirty="0" smtClean="0"/>
              <a:t>Project will be using ROS Indigo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27" y="2483611"/>
            <a:ext cx="2059047" cy="2673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370" y="4476690"/>
            <a:ext cx="2286128" cy="190129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t="-132303" b="-132303"/>
          <a:stretch>
            <a:fillRect/>
          </a:stretch>
        </p:blipFill>
        <p:spPr>
          <a:xfrm>
            <a:off x="2604774" y="2238296"/>
            <a:ext cx="2316282" cy="239114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8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1518</TotalTime>
  <Words>1450</Words>
  <Application>Microsoft Office PowerPoint</Application>
  <PresentationFormat>On-screen Show (4:3)</PresentationFormat>
  <Paragraphs>487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Perception</vt:lpstr>
      <vt:lpstr>UGV* Mine Detector</vt:lpstr>
      <vt:lpstr>Motivation</vt:lpstr>
      <vt:lpstr>Project Goals</vt:lpstr>
      <vt:lpstr>Requirements</vt:lpstr>
      <vt:lpstr>Specifications</vt:lpstr>
      <vt:lpstr>Hardware Block Diagram</vt:lpstr>
      <vt:lpstr>Software Block Diagram</vt:lpstr>
      <vt:lpstr>Overall System</vt:lpstr>
      <vt:lpstr>ROS</vt:lpstr>
      <vt:lpstr>How ROS works</vt:lpstr>
      <vt:lpstr>How ROS works - Example</vt:lpstr>
      <vt:lpstr>How ROS works</vt:lpstr>
      <vt:lpstr>BeagleBone Black</vt:lpstr>
      <vt:lpstr>Motor Controller</vt:lpstr>
      <vt:lpstr>Platform</vt:lpstr>
      <vt:lpstr>Platform</vt:lpstr>
      <vt:lpstr>Platform</vt:lpstr>
      <vt:lpstr>DC Motors</vt:lpstr>
      <vt:lpstr>L298P/N Dual Full Bridge Driver</vt:lpstr>
      <vt:lpstr>H-bridge</vt:lpstr>
      <vt:lpstr>Power System</vt:lpstr>
      <vt:lpstr>Power System</vt:lpstr>
      <vt:lpstr>Power System Requirements</vt:lpstr>
      <vt:lpstr>PowerPoint Presentation</vt:lpstr>
      <vt:lpstr>Detection System</vt:lpstr>
      <vt:lpstr>Detection System</vt:lpstr>
      <vt:lpstr>Circuit – Detection System</vt:lpstr>
      <vt:lpstr>Circuit</vt:lpstr>
      <vt:lpstr>Pan System – Detection System</vt:lpstr>
      <vt:lpstr>Main Control Unit</vt:lpstr>
      <vt:lpstr>Operating System</vt:lpstr>
      <vt:lpstr>SICK LMS-200 Laser Measurement Sensor</vt:lpstr>
      <vt:lpstr>RS232 Connection Texas Instruments MAX3232</vt:lpstr>
      <vt:lpstr>Wireless Communication</vt:lpstr>
      <vt:lpstr>MCU Interface - GUI</vt:lpstr>
      <vt:lpstr>Development Environments</vt:lpstr>
      <vt:lpstr>Pathfinding</vt:lpstr>
      <vt:lpstr>GPS</vt:lpstr>
      <vt:lpstr>Database Implementation</vt:lpstr>
      <vt:lpstr>Obstacle Avoidance</vt:lpstr>
      <vt:lpstr>Prototyping</vt:lpstr>
      <vt:lpstr>Bill of Materials</vt:lpstr>
      <vt:lpstr>Work Load Spread</vt:lpstr>
      <vt:lpstr>Current Progress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UGV (Josh Portion)</dc:title>
  <dc:creator>Josh Genao</dc:creator>
  <cp:lastModifiedBy>Javier_Palomo</cp:lastModifiedBy>
  <cp:revision>65</cp:revision>
  <dcterms:created xsi:type="dcterms:W3CDTF">2015-02-11T04:07:50Z</dcterms:created>
  <dcterms:modified xsi:type="dcterms:W3CDTF">2015-02-13T16:27:37Z</dcterms:modified>
</cp:coreProperties>
</file>